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59" d="100"/>
          <a:sy n="59" d="100"/>
        </p:scale>
        <p:origin x="78" y="15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FD0B4A9-EAF0-4D89-822D-4A8D430AE1AE}" type="datetimeFigureOut">
              <a:rPr lang="en-US" smtClean="0"/>
              <a:t>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632091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D0B4A9-EAF0-4D89-822D-4A8D430AE1AE}" type="datetimeFigureOut">
              <a:rPr lang="en-US" smtClean="0"/>
              <a:t>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258212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D0B4A9-EAF0-4D89-822D-4A8D430AE1AE}" type="datetimeFigureOut">
              <a:rPr lang="en-US" smtClean="0"/>
              <a:t>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3980480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D0B4A9-EAF0-4D89-822D-4A8D430AE1AE}" type="datetimeFigureOut">
              <a:rPr lang="en-US" smtClean="0"/>
              <a:t>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90DA3-02BB-4B4E-B3C9-708DB6A08EAF}"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1446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D0B4A9-EAF0-4D89-822D-4A8D430AE1AE}" type="datetimeFigureOut">
              <a:rPr lang="en-US" smtClean="0"/>
              <a:t>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4095843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FD0B4A9-EAF0-4D89-822D-4A8D430AE1AE}" type="datetimeFigureOut">
              <a:rPr lang="en-US" smtClean="0"/>
              <a:t>2/20/2021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446837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FD0B4A9-EAF0-4D89-822D-4A8D430AE1AE}" type="datetimeFigureOut">
              <a:rPr lang="en-US" smtClean="0"/>
              <a:t>2/20/2021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420840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D0B4A9-EAF0-4D89-822D-4A8D430AE1AE}" type="datetimeFigureOut">
              <a:rPr lang="en-US" smtClean="0"/>
              <a:t>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2593396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D0B4A9-EAF0-4D89-822D-4A8D430AE1AE}" type="datetimeFigureOut">
              <a:rPr lang="en-US" smtClean="0"/>
              <a:t>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284778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D0B4A9-EAF0-4D89-822D-4A8D430AE1AE}" type="datetimeFigureOut">
              <a:rPr lang="en-US" smtClean="0"/>
              <a:t>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183865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FD0B4A9-EAF0-4D89-822D-4A8D430AE1AE}" type="datetimeFigureOut">
              <a:rPr lang="en-US" smtClean="0"/>
              <a:t>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432045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FD0B4A9-EAF0-4D89-822D-4A8D430AE1AE}" type="datetimeFigureOut">
              <a:rPr lang="en-US" smtClean="0"/>
              <a:t>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967685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D0B4A9-EAF0-4D89-822D-4A8D430AE1AE}" type="datetimeFigureOut">
              <a:rPr lang="en-US" smtClean="0"/>
              <a:t>2/20/2021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411018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D0B4A9-EAF0-4D89-822D-4A8D430AE1AE}" type="datetimeFigureOut">
              <a:rPr lang="en-US" smtClean="0"/>
              <a:t>2/20/2021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1808495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D0B4A9-EAF0-4D89-822D-4A8D430AE1AE}" type="datetimeFigureOut">
              <a:rPr lang="en-US" smtClean="0"/>
              <a:t>2/20/2021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3669837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FD0B4A9-EAF0-4D89-822D-4A8D430AE1AE}" type="datetimeFigureOut">
              <a:rPr lang="en-US" smtClean="0"/>
              <a:t>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201768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FD0B4A9-EAF0-4D89-822D-4A8D430AE1AE}" type="datetimeFigureOut">
              <a:rPr lang="en-US" smtClean="0"/>
              <a:t>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90DA3-02BB-4B4E-B3C9-708DB6A08EAF}" type="slidenum">
              <a:rPr lang="en-US" smtClean="0"/>
              <a:t>‹#›</a:t>
            </a:fld>
            <a:endParaRPr lang="en-US"/>
          </a:p>
        </p:txBody>
      </p:sp>
    </p:spTree>
    <p:extLst>
      <p:ext uri="{BB962C8B-B14F-4D97-AF65-F5344CB8AC3E}">
        <p14:creationId xmlns:p14="http://schemas.microsoft.com/office/powerpoint/2010/main" val="447235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FD0B4A9-EAF0-4D89-822D-4A8D430AE1AE}" type="datetimeFigureOut">
              <a:rPr lang="en-US" smtClean="0"/>
              <a:t>2/20/2021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0D90DA3-02BB-4B4E-B3C9-708DB6A08EAF}" type="slidenum">
              <a:rPr lang="en-US" smtClean="0"/>
              <a:t>‹#›</a:t>
            </a:fld>
            <a:endParaRPr lang="en-US"/>
          </a:p>
        </p:txBody>
      </p:sp>
    </p:spTree>
    <p:extLst>
      <p:ext uri="{BB962C8B-B14F-4D97-AF65-F5344CB8AC3E}">
        <p14:creationId xmlns:p14="http://schemas.microsoft.com/office/powerpoint/2010/main" val="93567123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foursquare.com/docs" TargetMode="External"/><Relationship Id="rId2" Type="http://schemas.openxmlformats.org/officeDocument/2006/relationships/hyperlink" Target="https://en.wikipedia.org/wiki/List_of_places_in_Hong_Ko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maps.ie/coordinates.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5983" y="1327150"/>
            <a:ext cx="9440034" cy="4565946"/>
          </a:xfrm>
        </p:spPr>
        <p:txBody>
          <a:bodyPr>
            <a:noAutofit/>
          </a:bodyPr>
          <a:lstStyle/>
          <a:p>
            <a:r>
              <a:rPr lang="en-US" sz="7200" b="1" i="1" dirty="0" smtClean="0"/>
              <a:t>Capstone Project-The Battle of Neighborhoods</a:t>
            </a:r>
          </a:p>
          <a:p>
            <a:endParaRPr lang="en-US" sz="7200" b="1" i="1" dirty="0"/>
          </a:p>
          <a:p>
            <a:pPr algn="r"/>
            <a:r>
              <a:rPr lang="en-US" sz="2800" b="1" i="1" dirty="0" smtClean="0"/>
              <a:t>-Pavneet Singh</a:t>
            </a:r>
            <a:endParaRPr lang="en-US" sz="2800" b="1" i="1" dirty="0"/>
          </a:p>
        </p:txBody>
      </p:sp>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1"/>
          <p:cNvSpPr>
            <a:spLocks noChangeArrowheads="1"/>
          </p:cNvSpPr>
          <p:nvPr/>
        </p:nvSpPr>
        <p:spPr bwMode="auto">
          <a:xfrm>
            <a:off x="777875" y="1317625"/>
            <a:ext cx="6000750" cy="9525"/>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7"/>
          <p:cNvSpPr>
            <a:spLocks noChangeArrowheads="1"/>
          </p:cNvSpPr>
          <p:nvPr/>
        </p:nvSpPr>
        <p:spPr bwMode="auto">
          <a:xfrm>
            <a:off x="777875" y="1317625"/>
            <a:ext cx="6000750" cy="9525"/>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22888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6700" b="1" dirty="0">
                <a:effectLst/>
                <a:latin typeface="Modern No. 20" panose="02070704070505020303" pitchFamily="18" charset="0"/>
              </a:rPr>
              <a:t>Answer the Question</a:t>
            </a:r>
            <a:r>
              <a:rPr lang="en-US" b="1" dirty="0">
                <a:effectLst/>
              </a:rPr>
              <a:t/>
            </a:r>
            <a:br>
              <a:rPr lang="en-US" b="1" dirty="0">
                <a:effectLst/>
              </a:rPr>
            </a:br>
            <a:endParaRPr lang="en-US" dirty="0"/>
          </a:p>
        </p:txBody>
      </p:sp>
      <p:sp>
        <p:nvSpPr>
          <p:cNvPr id="3" name="Content Placeholder 2"/>
          <p:cNvSpPr>
            <a:spLocks noGrp="1"/>
          </p:cNvSpPr>
          <p:nvPr>
            <p:ph idx="1"/>
          </p:nvPr>
        </p:nvSpPr>
        <p:spPr/>
        <p:txBody>
          <a:bodyPr>
            <a:normAutofit fontScale="92500"/>
          </a:bodyPr>
          <a:lstStyle/>
          <a:p>
            <a:r>
              <a:rPr lang="en-US" sz="2400" dirty="0">
                <a:effectLst/>
              </a:rPr>
              <a:t>By examining the clusters, I identify the cluster 1 as residential area and cluster 2 represents commercial area.</a:t>
            </a:r>
          </a:p>
          <a:p>
            <a:r>
              <a:rPr lang="en-US" sz="2400" dirty="0">
                <a:effectLst/>
              </a:rPr>
              <a:t>The most common venues in cluster 1 are mostly Chinese restaurant (Cha </a:t>
            </a:r>
            <a:r>
              <a:rPr lang="en-US" sz="2400" dirty="0" err="1">
                <a:effectLst/>
              </a:rPr>
              <a:t>Chaan</a:t>
            </a:r>
            <a:r>
              <a:rPr lang="en-US" sz="2400" dirty="0">
                <a:effectLst/>
              </a:rPr>
              <a:t> </a:t>
            </a:r>
            <a:r>
              <a:rPr lang="en-US" sz="2400" dirty="0" err="1">
                <a:effectLst/>
              </a:rPr>
              <a:t>Teng</a:t>
            </a:r>
            <a:r>
              <a:rPr lang="en-US" sz="2400" dirty="0">
                <a:effectLst/>
              </a:rPr>
              <a:t> and Cantonese/Hong Kong restaurant are another types of Chinese restaurant), whereas the most common venues in cluster 2 are various, including foreign restaurants, fast food restaurants, gyms, clubs, and hotels.</a:t>
            </a:r>
          </a:p>
          <a:p>
            <a:r>
              <a:rPr lang="en-US" sz="2400" dirty="0">
                <a:effectLst/>
              </a:rPr>
              <a:t>Our question is "Where is the appropriate place to open a new restaurant". The answer of this question depends on what type of the restaurant is. If it's a local restaurant, neighborhoods in cluster 1 would be good places. But for upscale restaurant, neighborhoods in cluster 2 would be better choices.</a:t>
            </a:r>
          </a:p>
          <a:p>
            <a:endParaRPr lang="en-US" dirty="0"/>
          </a:p>
        </p:txBody>
      </p:sp>
    </p:spTree>
    <p:extLst>
      <p:ext uri="{BB962C8B-B14F-4D97-AF65-F5344CB8AC3E}">
        <p14:creationId xmlns:p14="http://schemas.microsoft.com/office/powerpoint/2010/main" val="139415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6000" b="1" dirty="0" smtClean="0">
                <a:latin typeface="Modern No. 20" panose="02070704070505020303" pitchFamily="18" charset="0"/>
              </a:rPr>
              <a:t>Discussion</a:t>
            </a:r>
            <a:endParaRPr lang="en-US" sz="6000" b="1" dirty="0">
              <a:latin typeface="Modern No. 20" panose="02070704070505020303" pitchFamily="18" charset="0"/>
            </a:endParaRPr>
          </a:p>
        </p:txBody>
      </p:sp>
      <p:sp>
        <p:nvSpPr>
          <p:cNvPr id="3" name="Content Placeholder 2"/>
          <p:cNvSpPr>
            <a:spLocks noGrp="1"/>
          </p:cNvSpPr>
          <p:nvPr>
            <p:ph idx="1"/>
          </p:nvPr>
        </p:nvSpPr>
        <p:spPr/>
        <p:txBody>
          <a:bodyPr/>
          <a:lstStyle/>
          <a:p>
            <a:r>
              <a:rPr lang="en-US" sz="2400" dirty="0">
                <a:effectLst/>
              </a:rPr>
              <a:t>For this project, k-means works properly. we use the most common venues in neighborhood and bus/metro station as features, cluster the neighborhoods into 5 clusters. The result is good for our problem.</a:t>
            </a:r>
          </a:p>
          <a:p>
            <a:r>
              <a:rPr lang="en-US" sz="2400" dirty="0">
                <a:effectLst/>
              </a:rPr>
              <a:t>Although the result is accurate, we can also notice that the clusters is not precise enough. Adding more features like population and average income would be helpful.</a:t>
            </a:r>
          </a:p>
          <a:p>
            <a:endParaRPr lang="en-US" dirty="0"/>
          </a:p>
        </p:txBody>
      </p:sp>
    </p:spTree>
    <p:extLst>
      <p:ext uri="{BB962C8B-B14F-4D97-AF65-F5344CB8AC3E}">
        <p14:creationId xmlns:p14="http://schemas.microsoft.com/office/powerpoint/2010/main" val="93351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6000" dirty="0" smtClean="0">
                <a:latin typeface="Modern No. 20" panose="02070704070505020303" pitchFamily="18" charset="0"/>
              </a:rPr>
              <a:t>Conclusion</a:t>
            </a:r>
            <a:endParaRPr lang="en-US" sz="6000" dirty="0">
              <a:latin typeface="Modern No. 20" panose="02070704070505020303" pitchFamily="18" charset="0"/>
            </a:endParaRPr>
          </a:p>
        </p:txBody>
      </p:sp>
      <p:sp>
        <p:nvSpPr>
          <p:cNvPr id="3" name="Content Placeholder 2"/>
          <p:cNvSpPr>
            <a:spLocks noGrp="1"/>
          </p:cNvSpPr>
          <p:nvPr>
            <p:ph idx="1"/>
          </p:nvPr>
        </p:nvSpPr>
        <p:spPr/>
        <p:txBody>
          <a:bodyPr>
            <a:normAutofit fontScale="92500"/>
          </a:bodyPr>
          <a:lstStyle/>
          <a:p>
            <a:r>
              <a:rPr lang="en-US" sz="2400" dirty="0">
                <a:effectLst/>
              </a:rPr>
              <a:t>In this project, we need to use the location data from Foursquare to solve the problem "Where is the appropriate place to open a new restaurant in Hong Kong".</a:t>
            </a:r>
          </a:p>
          <a:p>
            <a:r>
              <a:rPr lang="en-US" sz="2400" dirty="0">
                <a:effectLst/>
              </a:rPr>
              <a:t>I collect the neighborhoods data from </a:t>
            </a:r>
            <a:r>
              <a:rPr lang="en-US" sz="2400" dirty="0" err="1">
                <a:effectLst/>
              </a:rPr>
              <a:t>wikipedia</a:t>
            </a:r>
            <a:r>
              <a:rPr lang="en-US" sz="2400" dirty="0">
                <a:effectLst/>
              </a:rPr>
              <a:t> page, and format it manually. Get venues data using </a:t>
            </a:r>
            <a:r>
              <a:rPr lang="en-US" sz="2400" dirty="0" err="1">
                <a:effectLst/>
              </a:rPr>
              <a:t>Foursquare's</a:t>
            </a:r>
            <a:r>
              <a:rPr lang="en-US" sz="2400" dirty="0">
                <a:effectLst/>
              </a:rPr>
              <a:t> API. One-hot encode the venues' categories and calculate the frequencies, then get TOP10 common venues for each neighborhood plus the bus/metro station existence as features</a:t>
            </a:r>
            <a:r>
              <a:rPr lang="en-US" sz="2400" dirty="0" smtClean="0">
                <a:effectLst/>
              </a:rPr>
              <a:t>.</a:t>
            </a:r>
          </a:p>
          <a:p>
            <a:r>
              <a:rPr lang="en-US" sz="2600" dirty="0" smtClean="0">
                <a:effectLst/>
              </a:rPr>
              <a:t>I use k-means algorithm to cluster the dataset into 5 clusters.</a:t>
            </a:r>
          </a:p>
          <a:p>
            <a:r>
              <a:rPr lang="en-US" dirty="0" smtClean="0">
                <a:effectLst/>
              </a:rPr>
              <a:t>I</a:t>
            </a:r>
            <a:r>
              <a:rPr lang="en-US" sz="2400" dirty="0" smtClean="0">
                <a:effectLst/>
              </a:rPr>
              <a:t>n </a:t>
            </a:r>
            <a:r>
              <a:rPr lang="en-US" sz="2400" dirty="0">
                <a:effectLst/>
              </a:rPr>
              <a:t>the future, more features could help to improve the model to get a better result</a:t>
            </a:r>
            <a:r>
              <a:rPr lang="en-US" dirty="0" smtClean="0">
                <a:effectLst/>
              </a:rPr>
              <a:t>.</a:t>
            </a:r>
          </a:p>
          <a:p>
            <a:endParaRPr lang="en-US" dirty="0">
              <a:effectLst/>
            </a:endParaRPr>
          </a:p>
          <a:p>
            <a:endParaRPr lang="en-US" sz="2400" dirty="0">
              <a:effectLst/>
            </a:endParaRPr>
          </a:p>
          <a:p>
            <a:endParaRPr lang="en-US" dirty="0"/>
          </a:p>
        </p:txBody>
      </p:sp>
    </p:spTree>
    <p:extLst>
      <p:ext uri="{BB962C8B-B14F-4D97-AF65-F5344CB8AC3E}">
        <p14:creationId xmlns:p14="http://schemas.microsoft.com/office/powerpoint/2010/main" val="377287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6000" b="1" dirty="0" smtClean="0">
                <a:latin typeface="Modern No. 20" panose="02070704070505020303" pitchFamily="18" charset="0"/>
              </a:rPr>
              <a:t>References</a:t>
            </a:r>
            <a:endParaRPr lang="en-US" sz="6000" b="1" dirty="0">
              <a:latin typeface="Modern No. 20" panose="02070704070505020303" pitchFamily="18" charset="0"/>
            </a:endParaRPr>
          </a:p>
        </p:txBody>
      </p:sp>
      <p:sp>
        <p:nvSpPr>
          <p:cNvPr id="3" name="Content Placeholder 2"/>
          <p:cNvSpPr>
            <a:spLocks noGrp="1"/>
          </p:cNvSpPr>
          <p:nvPr>
            <p:ph idx="1"/>
          </p:nvPr>
        </p:nvSpPr>
        <p:spPr/>
        <p:txBody>
          <a:bodyPr/>
          <a:lstStyle/>
          <a:p>
            <a:pPr lvl="0"/>
            <a:r>
              <a:rPr lang="en-US" sz="2400" u="sng" dirty="0">
                <a:effectLst/>
                <a:hlinkClick r:id="rId2"/>
              </a:rPr>
              <a:t>List of places in Hon</a:t>
            </a:r>
            <a:r>
              <a:rPr lang="en-US" sz="2400" dirty="0">
                <a:effectLst/>
                <a:hlinkClick r:id="rId2"/>
              </a:rPr>
              <a:t>g</a:t>
            </a:r>
            <a:r>
              <a:rPr lang="en-US" sz="2400" u="sng" dirty="0">
                <a:effectLst/>
                <a:hlinkClick r:id="rId2"/>
              </a:rPr>
              <a:t> Kon</a:t>
            </a:r>
            <a:r>
              <a:rPr lang="en-US" sz="2400" dirty="0">
                <a:effectLst/>
                <a:hlinkClick r:id="rId2"/>
              </a:rPr>
              <a:t>g</a:t>
            </a:r>
            <a:endParaRPr lang="en-US" sz="2400" dirty="0">
              <a:effectLst/>
            </a:endParaRPr>
          </a:p>
          <a:p>
            <a:pPr lvl="0"/>
            <a:r>
              <a:rPr lang="en-US" sz="2400" u="sng" dirty="0">
                <a:effectLst/>
                <a:hlinkClick r:id="rId3"/>
              </a:rPr>
              <a:t>Foursquare API</a:t>
            </a:r>
            <a:endParaRPr lang="en-US" sz="2400" dirty="0">
              <a:effectLst/>
            </a:endParaRPr>
          </a:p>
          <a:p>
            <a:endParaRPr lang="en-US" dirty="0"/>
          </a:p>
        </p:txBody>
      </p:sp>
    </p:spTree>
    <p:extLst>
      <p:ext uri="{BB962C8B-B14F-4D97-AF65-F5344CB8AC3E}">
        <p14:creationId xmlns:p14="http://schemas.microsoft.com/office/powerpoint/2010/main" val="261053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r>
              <a:rPr lang="en-US" sz="6000" b="1" dirty="0">
                <a:latin typeface="Modern No. 20" panose="02070704070505020303" pitchFamily="18" charset="0"/>
              </a:rPr>
              <a:t>Background</a:t>
            </a:r>
          </a:p>
        </p:txBody>
      </p:sp>
      <p:sp>
        <p:nvSpPr>
          <p:cNvPr id="3" name="Content Placeholder 2"/>
          <p:cNvSpPr>
            <a:spLocks noGrp="1"/>
          </p:cNvSpPr>
          <p:nvPr>
            <p:ph idx="1"/>
          </p:nvPr>
        </p:nvSpPr>
        <p:spPr/>
        <p:txBody>
          <a:bodyPr/>
          <a:lstStyle/>
          <a:p>
            <a:r>
              <a:rPr lang="en-US" sz="3600" dirty="0">
                <a:effectLst/>
              </a:rPr>
              <a:t>This is the capstone project of IBM Data Science Professional </a:t>
            </a:r>
            <a:r>
              <a:rPr lang="en-US" sz="3600" dirty="0" smtClean="0">
                <a:effectLst/>
              </a:rPr>
              <a:t>Certificate</a:t>
            </a:r>
            <a:r>
              <a:rPr lang="en-US" sz="3600" dirty="0">
                <a:effectLst/>
              </a:rPr>
              <a:t>. In this project, I will use the Foursquare location data to explore neighborhoods in Hong Kong, and to come up with a problem that I can use the Foursquare location data to solve.</a:t>
            </a:r>
          </a:p>
          <a:p>
            <a:endParaRPr lang="en-US" dirty="0"/>
          </a:p>
        </p:txBody>
      </p:sp>
    </p:spTree>
    <p:extLst>
      <p:ext uri="{BB962C8B-B14F-4D97-AF65-F5344CB8AC3E}">
        <p14:creationId xmlns:p14="http://schemas.microsoft.com/office/powerpoint/2010/main" val="521881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6700" b="1" dirty="0">
                <a:effectLst/>
                <a:latin typeface="Modern No. 20" panose="02070704070505020303" pitchFamily="18" charset="0"/>
              </a:rPr>
              <a:t>Problem</a:t>
            </a:r>
            <a:r>
              <a:rPr lang="en-US" b="1" dirty="0">
                <a:effectLst/>
              </a:rPr>
              <a:t/>
            </a:r>
            <a:br>
              <a:rPr lang="en-US" b="1" dirty="0">
                <a:effectLst/>
              </a:rPr>
            </a:br>
            <a:endParaRPr lang="en-US" dirty="0"/>
          </a:p>
        </p:txBody>
      </p:sp>
      <p:sp>
        <p:nvSpPr>
          <p:cNvPr id="3" name="Content Placeholder 2"/>
          <p:cNvSpPr>
            <a:spLocks noGrp="1"/>
          </p:cNvSpPr>
          <p:nvPr>
            <p:ph idx="1"/>
          </p:nvPr>
        </p:nvSpPr>
        <p:spPr>
          <a:xfrm>
            <a:off x="913795" y="1732449"/>
            <a:ext cx="6287105" cy="4058751"/>
          </a:xfrm>
        </p:spPr>
        <p:txBody>
          <a:bodyPr/>
          <a:lstStyle/>
          <a:p>
            <a:r>
              <a:rPr lang="en-US" sz="3600" dirty="0">
                <a:effectLst/>
              </a:rPr>
              <a:t>I will explore the neighborhoods in Hong Kong and answer the question: "Where is the appropriate place to open a new restaurant in Hong Kong".</a:t>
            </a:r>
          </a:p>
          <a:p>
            <a:endParaRPr lang="en-US" dirty="0"/>
          </a:p>
        </p:txBody>
      </p:sp>
      <p:pic>
        <p:nvPicPr>
          <p:cNvPr id="4" name="Picture 3"/>
          <p:cNvPicPr>
            <a:picLocks noChangeAspect="1"/>
          </p:cNvPicPr>
          <p:nvPr/>
        </p:nvPicPr>
        <p:blipFill>
          <a:blip r:embed="rId2"/>
          <a:stretch>
            <a:fillRect/>
          </a:stretch>
        </p:blipFill>
        <p:spPr>
          <a:xfrm>
            <a:off x="7963742" y="1732449"/>
            <a:ext cx="3303815" cy="3303815"/>
          </a:xfrm>
          <a:prstGeom prst="rect">
            <a:avLst/>
          </a:prstGeom>
        </p:spPr>
      </p:pic>
    </p:spTree>
    <p:extLst>
      <p:ext uri="{BB962C8B-B14F-4D97-AF65-F5344CB8AC3E}">
        <p14:creationId xmlns:p14="http://schemas.microsoft.com/office/powerpoint/2010/main" val="3266431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6700" b="1" dirty="0">
                <a:effectLst/>
                <a:latin typeface="Modern No. 20" panose="02070704070505020303" pitchFamily="18" charset="0"/>
              </a:rPr>
              <a:t>Interest</a:t>
            </a:r>
            <a:r>
              <a:rPr lang="en-US" b="1" dirty="0">
                <a:effectLst/>
              </a:rPr>
              <a:t/>
            </a:r>
            <a:br>
              <a:rPr lang="en-US" b="1" dirty="0">
                <a:effectLst/>
              </a:rPr>
            </a:br>
            <a:endParaRPr lang="en-US" dirty="0"/>
          </a:p>
        </p:txBody>
      </p:sp>
      <p:sp>
        <p:nvSpPr>
          <p:cNvPr id="3" name="Content Placeholder 2"/>
          <p:cNvSpPr>
            <a:spLocks noGrp="1"/>
          </p:cNvSpPr>
          <p:nvPr>
            <p:ph idx="1"/>
          </p:nvPr>
        </p:nvSpPr>
        <p:spPr/>
        <p:txBody>
          <a:bodyPr/>
          <a:lstStyle/>
          <a:p>
            <a:r>
              <a:rPr lang="en-US" sz="3600" dirty="0">
                <a:effectLst/>
              </a:rPr>
              <a:t>Hong Kong is one of the biggest international cities in the world, and one of the ﬁnancial center of Asia. Opening a restaurant here is an attractive idea for any one who want to extends its business to Asia. They would be very interested in this project.</a:t>
            </a:r>
          </a:p>
          <a:p>
            <a:endParaRPr lang="en-US" dirty="0"/>
          </a:p>
        </p:txBody>
      </p:sp>
    </p:spTree>
    <p:extLst>
      <p:ext uri="{BB962C8B-B14F-4D97-AF65-F5344CB8AC3E}">
        <p14:creationId xmlns:p14="http://schemas.microsoft.com/office/powerpoint/2010/main" val="126977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latin typeface="Modern No. 20" panose="02070704070505020303" pitchFamily="18" charset="0"/>
              </a:rPr>
              <a:t>Data Sources</a:t>
            </a:r>
            <a:endParaRPr lang="en-US" sz="6000" dirty="0">
              <a:latin typeface="Modern No. 20" panose="02070704070505020303" pitchFamily="18" charset="0"/>
            </a:endParaRPr>
          </a:p>
        </p:txBody>
      </p:sp>
      <p:sp>
        <p:nvSpPr>
          <p:cNvPr id="3" name="Content Placeholder 2"/>
          <p:cNvSpPr>
            <a:spLocks noGrp="1"/>
          </p:cNvSpPr>
          <p:nvPr>
            <p:ph idx="1"/>
          </p:nvPr>
        </p:nvSpPr>
        <p:spPr>
          <a:xfrm>
            <a:off x="913795" y="1732449"/>
            <a:ext cx="8834362" cy="4058751"/>
          </a:xfrm>
        </p:spPr>
        <p:txBody>
          <a:bodyPr/>
          <a:lstStyle/>
          <a:p>
            <a:r>
              <a:rPr lang="en-US" sz="2400" dirty="0">
                <a:effectLst/>
              </a:rPr>
              <a:t>My main two data sources are:</a:t>
            </a:r>
          </a:p>
          <a:p>
            <a:pPr lvl="2"/>
            <a:r>
              <a:rPr lang="en-US" sz="2400" dirty="0">
                <a:effectLst/>
              </a:rPr>
              <a:t>Wikipedia[1] provides the list of districts and neighborhoods in Hong Kong</a:t>
            </a:r>
          </a:p>
          <a:p>
            <a:pPr lvl="2"/>
            <a:r>
              <a:rPr lang="en-US" sz="2400" dirty="0">
                <a:effectLst/>
              </a:rPr>
              <a:t>Venues data from Foursquare[2]</a:t>
            </a:r>
          </a:p>
          <a:p>
            <a:r>
              <a:rPr lang="en-US" sz="2400" dirty="0">
                <a:effectLst/>
              </a:rPr>
              <a:t>The coordinates data is from </a:t>
            </a:r>
            <a:r>
              <a:rPr lang="en-US" sz="2400" u="sng" dirty="0">
                <a:effectLst/>
                <a:hlinkClick r:id="rId2"/>
              </a:rPr>
              <a:t>https://www.maps.ie/coordinates.html</a:t>
            </a:r>
            <a:r>
              <a:rPr lang="en-US" sz="2400" dirty="0">
                <a:effectLst/>
              </a:rPr>
              <a:t>.</a:t>
            </a:r>
          </a:p>
          <a:p>
            <a:r>
              <a:rPr lang="en-US" sz="2400" b="1" i="1" dirty="0">
                <a:effectLst/>
              </a:rPr>
              <a:t>*Note: </a:t>
            </a:r>
            <a:r>
              <a:rPr lang="en-US" sz="2400" i="1" dirty="0">
                <a:effectLst/>
              </a:rPr>
              <a:t>Some data may contains Chinese characters, i.e. some places' name, though I've tried my best to avoid it. Please aware that it doesn't aﬀect the analysis and report at all.</a:t>
            </a:r>
            <a:endParaRPr lang="en-US" sz="2400" dirty="0">
              <a:effectLst/>
            </a:endParaRPr>
          </a:p>
          <a:p>
            <a:endParaRPr lang="en-US" dirty="0"/>
          </a:p>
        </p:txBody>
      </p:sp>
      <p:pic>
        <p:nvPicPr>
          <p:cNvPr id="10" name="Picture 9"/>
          <p:cNvPicPr>
            <a:picLocks noChangeAspect="1"/>
          </p:cNvPicPr>
          <p:nvPr/>
        </p:nvPicPr>
        <p:blipFill>
          <a:blip r:embed="rId3"/>
          <a:stretch>
            <a:fillRect/>
          </a:stretch>
        </p:blipFill>
        <p:spPr>
          <a:xfrm>
            <a:off x="8642310" y="1732449"/>
            <a:ext cx="2625247" cy="2395538"/>
          </a:xfrm>
          <a:prstGeom prst="rect">
            <a:avLst/>
          </a:prstGeom>
        </p:spPr>
      </p:pic>
    </p:spTree>
    <p:extLst>
      <p:ext uri="{BB962C8B-B14F-4D97-AF65-F5344CB8AC3E}">
        <p14:creationId xmlns:p14="http://schemas.microsoft.com/office/powerpoint/2010/main" val="10010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Cleaning</a:t>
            </a:r>
            <a:endParaRPr lang="en-US" dirty="0"/>
          </a:p>
        </p:txBody>
      </p:sp>
      <p:sp>
        <p:nvSpPr>
          <p:cNvPr id="3" name="Content Placeholder 2"/>
          <p:cNvSpPr>
            <a:spLocks noGrp="1"/>
          </p:cNvSpPr>
          <p:nvPr>
            <p:ph idx="1"/>
          </p:nvPr>
        </p:nvSpPr>
        <p:spPr/>
        <p:txBody>
          <a:bodyPr/>
          <a:lstStyle/>
          <a:p>
            <a:r>
              <a:rPr lang="en-US" sz="2400" dirty="0">
                <a:effectLst/>
              </a:rPr>
              <a:t>Hong Kong consists of Hong Kong Island, the Kowloon Peninsula, the New Territories, Lantau Island, and over 200 other islands. This project will focus on Hong Kong Island and Kowloon</a:t>
            </a:r>
            <a:r>
              <a:rPr lang="en-US" sz="2400" dirty="0" smtClean="0">
                <a:effectLst/>
              </a:rPr>
              <a:t>.</a:t>
            </a:r>
          </a:p>
          <a:p>
            <a:pPr marL="377100" lvl="1" indent="0" defTabSz="914400" eaLnBrk="0" fontAlgn="base" hangingPunct="0">
              <a:spcBef>
                <a:spcPct val="0"/>
              </a:spcBef>
              <a:spcAft>
                <a:spcPct val="0"/>
              </a:spcAft>
              <a:buClrTx/>
              <a:buSzTx/>
              <a:buNone/>
            </a:pPr>
            <a:r>
              <a:rPr lang="en-US" altLang="en-US" sz="2200" dirty="0">
                <a:ln>
                  <a:noFill/>
                </a:ln>
                <a:effectLst/>
                <a:ea typeface="Tahoma" panose="020B0604030504040204" pitchFamily="34" charset="0"/>
              </a:rPr>
              <a:t>First of all, I need to collect the districts and neighborhoods data from </a:t>
            </a:r>
            <a:r>
              <a:rPr lang="en-US" altLang="en-US" sz="2200" dirty="0" err="1">
                <a:ln>
                  <a:noFill/>
                </a:ln>
                <a:effectLst/>
                <a:ea typeface="Tahoma" panose="020B0604030504040204" pitchFamily="34" charset="0"/>
              </a:rPr>
              <a:t>wikipedia</a:t>
            </a:r>
            <a:r>
              <a:rPr lang="en-US" altLang="en-US" sz="2200" dirty="0">
                <a:ln>
                  <a:noFill/>
                </a:ln>
                <a:effectLst/>
                <a:ea typeface="Tahoma" panose="020B0604030504040204" pitchFamily="34" charset="0"/>
              </a:rPr>
              <a:t> page, </a:t>
            </a:r>
            <a:r>
              <a:rPr lang="en-US" altLang="en-US" sz="2200" dirty="0" smtClean="0">
                <a:ln>
                  <a:noFill/>
                </a:ln>
                <a:effectLst/>
                <a:ea typeface="Tahoma" panose="020B0604030504040204" pitchFamily="34" charset="0"/>
              </a:rPr>
              <a:t>and find </a:t>
            </a:r>
            <a:r>
              <a:rPr lang="en-US" altLang="en-US" sz="2200" dirty="0">
                <a:ln>
                  <a:noFill/>
                </a:ln>
                <a:effectLst/>
                <a:ea typeface="Tahoma" panose="020B0604030504040204" pitchFamily="34" charset="0"/>
              </a:rPr>
              <a:t>the coordinates for every neighborhood. I did this manually and create a </a:t>
            </a:r>
            <a:r>
              <a:rPr lang="en-US" altLang="en-US" sz="2200" dirty="0" smtClean="0">
                <a:ln>
                  <a:noFill/>
                </a:ln>
                <a:effectLst/>
                <a:ea typeface="Tahoma" panose="020B0604030504040204" pitchFamily="34" charset="0"/>
              </a:rPr>
              <a:t>file named neighborhoods_hong_kong.csv</a:t>
            </a:r>
            <a:endParaRPr lang="en-US" altLang="en-US" sz="2200" dirty="0">
              <a:ln>
                <a:noFill/>
              </a:ln>
              <a:effectLst/>
            </a:endParaRPr>
          </a:p>
          <a:p>
            <a:pPr marL="377100" lvl="1" indent="0" defTabSz="914400" eaLnBrk="0" fontAlgn="base" hangingPunct="0">
              <a:spcBef>
                <a:spcPct val="0"/>
              </a:spcBef>
              <a:spcAft>
                <a:spcPct val="0"/>
              </a:spcAft>
              <a:buClrTx/>
              <a:buSzTx/>
              <a:buNone/>
            </a:pPr>
            <a:r>
              <a:rPr lang="en-US" altLang="en-US" sz="2200" dirty="0">
                <a:ln>
                  <a:noFill/>
                </a:ln>
                <a:effectLst/>
                <a:ea typeface="Tahoma" panose="020B0604030504040204" pitchFamily="34" charset="0"/>
              </a:rPr>
              <a:t>The formatted data looks like this:</a:t>
            </a:r>
            <a:endParaRPr lang="en-US" altLang="en-US" sz="2200" dirty="0">
              <a:ln>
                <a:noFill/>
              </a:ln>
              <a:effectLst/>
            </a:endParaRPr>
          </a:p>
          <a:p>
            <a:pPr lvl="1"/>
            <a:endParaRPr lang="en-US" sz="2200" dirty="0">
              <a:effectLst/>
            </a:endParaRPr>
          </a:p>
          <a:p>
            <a:endParaRPr lang="en-US" dirty="0"/>
          </a:p>
        </p:txBody>
      </p:sp>
    </p:spTree>
    <p:extLst>
      <p:ext uri="{BB962C8B-B14F-4D97-AF65-F5344CB8AC3E}">
        <p14:creationId xmlns:p14="http://schemas.microsoft.com/office/powerpoint/2010/main" val="937602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71219022"/>
              </p:ext>
            </p:extLst>
          </p:nvPr>
        </p:nvGraphicFramePr>
        <p:xfrm>
          <a:off x="1123546" y="339549"/>
          <a:ext cx="9653311" cy="5897964"/>
        </p:xfrm>
        <a:graphic>
          <a:graphicData uri="http://schemas.openxmlformats.org/drawingml/2006/table">
            <a:tbl>
              <a:tblPr firstRow="1" firstCol="1" lastRow="1" lastCol="1" bandRow="1" bandCol="1">
                <a:tableStyleId>{5C22544A-7EE6-4342-B048-85BDC9FD1C3A}</a:tableStyleId>
              </a:tblPr>
              <a:tblGrid>
                <a:gridCol w="2982764">
                  <a:extLst>
                    <a:ext uri="{9D8B030D-6E8A-4147-A177-3AD203B41FA5}">
                      <a16:colId xmlns:a16="http://schemas.microsoft.com/office/drawing/2014/main" val="966170436"/>
                    </a:ext>
                  </a:extLst>
                </a:gridCol>
                <a:gridCol w="2606210">
                  <a:extLst>
                    <a:ext uri="{9D8B030D-6E8A-4147-A177-3AD203B41FA5}">
                      <a16:colId xmlns:a16="http://schemas.microsoft.com/office/drawing/2014/main" val="2737300536"/>
                    </a:ext>
                  </a:extLst>
                </a:gridCol>
                <a:gridCol w="1950309">
                  <a:extLst>
                    <a:ext uri="{9D8B030D-6E8A-4147-A177-3AD203B41FA5}">
                      <a16:colId xmlns:a16="http://schemas.microsoft.com/office/drawing/2014/main" val="835843780"/>
                    </a:ext>
                  </a:extLst>
                </a:gridCol>
                <a:gridCol w="2114028">
                  <a:extLst>
                    <a:ext uri="{9D8B030D-6E8A-4147-A177-3AD203B41FA5}">
                      <a16:colId xmlns:a16="http://schemas.microsoft.com/office/drawing/2014/main" val="2275069209"/>
                    </a:ext>
                  </a:extLst>
                </a:gridCol>
              </a:tblGrid>
              <a:tr h="982994">
                <a:tc>
                  <a:txBody>
                    <a:bodyPr/>
                    <a:lstStyle/>
                    <a:p>
                      <a:pPr marL="135890" marR="0">
                        <a:spcBef>
                          <a:spcPts val="725"/>
                        </a:spcBef>
                        <a:spcAft>
                          <a:spcPts val="0"/>
                        </a:spcAft>
                      </a:pPr>
                      <a:r>
                        <a:rPr lang="en-US" sz="1050">
                          <a:effectLst/>
                        </a:rPr>
                        <a:t>District</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3985" marR="0">
                        <a:spcBef>
                          <a:spcPts val="725"/>
                        </a:spcBef>
                        <a:spcAft>
                          <a:spcPts val="0"/>
                        </a:spcAft>
                      </a:pPr>
                      <a:r>
                        <a:rPr lang="en-US" sz="1050">
                          <a:effectLst/>
                        </a:rPr>
                        <a:t>Neighborhood</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725"/>
                        </a:spcBef>
                        <a:spcAft>
                          <a:spcPts val="0"/>
                        </a:spcAft>
                      </a:pPr>
                      <a:r>
                        <a:rPr lang="en-US" sz="1050">
                          <a:effectLst/>
                        </a:rPr>
                        <a:t>Latitude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6525" marR="0">
                        <a:spcBef>
                          <a:spcPts val="725"/>
                        </a:spcBef>
                        <a:spcAft>
                          <a:spcPts val="0"/>
                        </a:spcAft>
                      </a:pPr>
                      <a:r>
                        <a:rPr lang="en-US" sz="1050" dirty="0">
                          <a:effectLst/>
                        </a:rPr>
                        <a:t>Longitude</a:t>
                      </a:r>
                      <a:endParaRPr lang="en-US" sz="1100" dirty="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933432921"/>
                  </a:ext>
                </a:extLst>
              </a:tr>
              <a:tr h="982994">
                <a:tc>
                  <a:txBody>
                    <a:bodyPr/>
                    <a:lstStyle/>
                    <a:p>
                      <a:pPr marL="135890" marR="0">
                        <a:spcBef>
                          <a:spcPts val="660"/>
                        </a:spcBef>
                        <a:spcAft>
                          <a:spcPts val="0"/>
                        </a:spcAft>
                      </a:pPr>
                      <a:r>
                        <a:rPr lang="en-US" sz="1050">
                          <a:effectLst/>
                        </a:rPr>
                        <a:t>Central</a:t>
                      </a:r>
                      <a:r>
                        <a:rPr lang="en-US" sz="1050" spc="-60">
                          <a:effectLst/>
                        </a:rPr>
                        <a:t> </a:t>
                      </a:r>
                      <a:r>
                        <a:rPr lang="en-US" sz="1050">
                          <a:effectLst/>
                        </a:rPr>
                        <a:t>&amp;</a:t>
                      </a:r>
                      <a:r>
                        <a:rPr lang="en-US" sz="1050" spc="-60">
                          <a:effectLst/>
                        </a:rPr>
                        <a:t> </a:t>
                      </a:r>
                      <a:r>
                        <a:rPr lang="en-US" sz="1050">
                          <a:effectLst/>
                        </a:rPr>
                        <a:t>Western</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3985" marR="0">
                        <a:spcBef>
                          <a:spcPts val="660"/>
                        </a:spcBef>
                        <a:spcAft>
                          <a:spcPts val="0"/>
                        </a:spcAft>
                      </a:pPr>
                      <a:r>
                        <a:rPr lang="en-US" sz="1050" dirty="0">
                          <a:effectLst/>
                        </a:rPr>
                        <a:t>Central</a:t>
                      </a:r>
                      <a:r>
                        <a:rPr lang="en-US" sz="1050" spc="-45" dirty="0">
                          <a:effectLst/>
                        </a:rPr>
                        <a:t> </a:t>
                      </a:r>
                      <a:r>
                        <a:rPr lang="en-US" sz="1050" dirty="0">
                          <a:effectLst/>
                        </a:rPr>
                        <a:t>District</a:t>
                      </a:r>
                      <a:endParaRPr lang="en-US" sz="1100" dirty="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22.281322</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6525" marR="0">
                        <a:spcBef>
                          <a:spcPts val="660"/>
                        </a:spcBef>
                        <a:spcAft>
                          <a:spcPts val="0"/>
                        </a:spcAft>
                      </a:pPr>
                      <a:r>
                        <a:rPr lang="en-US" sz="1050">
                          <a:effectLst/>
                        </a:rPr>
                        <a:t>114.160258</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3347953126"/>
                  </a:ext>
                </a:extLst>
              </a:tr>
              <a:tr h="982994">
                <a:tc>
                  <a:txBody>
                    <a:bodyPr/>
                    <a:lstStyle/>
                    <a:p>
                      <a:pPr marL="135890" marR="0">
                        <a:spcBef>
                          <a:spcPts val="660"/>
                        </a:spcBef>
                        <a:spcAft>
                          <a:spcPts val="0"/>
                        </a:spcAft>
                      </a:pPr>
                      <a:r>
                        <a:rPr lang="en-US" sz="1050">
                          <a:effectLst/>
                        </a:rPr>
                        <a:t>Central</a:t>
                      </a:r>
                      <a:r>
                        <a:rPr lang="en-US" sz="1050" spc="-60">
                          <a:effectLst/>
                        </a:rPr>
                        <a:t> </a:t>
                      </a:r>
                      <a:r>
                        <a:rPr lang="en-US" sz="1050">
                          <a:effectLst/>
                        </a:rPr>
                        <a:t>&amp;</a:t>
                      </a:r>
                      <a:r>
                        <a:rPr lang="en-US" sz="1050" spc="-60">
                          <a:effectLst/>
                        </a:rPr>
                        <a:t> </a:t>
                      </a:r>
                      <a:r>
                        <a:rPr lang="en-US" sz="1050">
                          <a:effectLst/>
                        </a:rPr>
                        <a:t>Western</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3985" marR="0">
                        <a:spcBef>
                          <a:spcPts val="660"/>
                        </a:spcBef>
                        <a:spcAft>
                          <a:spcPts val="0"/>
                        </a:spcAft>
                      </a:pPr>
                      <a:r>
                        <a:rPr lang="en-US" sz="1050">
                          <a:effectLst/>
                        </a:rPr>
                        <a:t>Mid-Levels</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22.282405</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6525" marR="0">
                        <a:spcBef>
                          <a:spcPts val="660"/>
                        </a:spcBef>
                        <a:spcAft>
                          <a:spcPts val="0"/>
                        </a:spcAft>
                      </a:pPr>
                      <a:r>
                        <a:rPr lang="en-US" sz="1050">
                          <a:effectLst/>
                        </a:rPr>
                        <a:t>114.145809</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1978948796"/>
                  </a:ext>
                </a:extLst>
              </a:tr>
              <a:tr h="982994">
                <a:tc>
                  <a:txBody>
                    <a:bodyPr/>
                    <a:lstStyle/>
                    <a:p>
                      <a:pPr marL="135890" marR="0">
                        <a:spcBef>
                          <a:spcPts val="660"/>
                        </a:spcBef>
                        <a:spcAft>
                          <a:spcPts val="0"/>
                        </a:spcAft>
                      </a:pPr>
                      <a:r>
                        <a:rPr lang="en-US" sz="1050">
                          <a:effectLst/>
                        </a:rPr>
                        <a:t>Central</a:t>
                      </a:r>
                      <a:r>
                        <a:rPr lang="en-US" sz="1050" spc="-60">
                          <a:effectLst/>
                        </a:rPr>
                        <a:t> </a:t>
                      </a:r>
                      <a:r>
                        <a:rPr lang="en-US" sz="1050">
                          <a:effectLst/>
                        </a:rPr>
                        <a:t>&amp;</a:t>
                      </a:r>
                      <a:r>
                        <a:rPr lang="en-US" sz="1050" spc="-60">
                          <a:effectLst/>
                        </a:rPr>
                        <a:t> </a:t>
                      </a:r>
                      <a:r>
                        <a:rPr lang="en-US" sz="1050">
                          <a:effectLst/>
                        </a:rPr>
                        <a:t>Western</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3985" marR="0">
                        <a:spcBef>
                          <a:spcPts val="660"/>
                        </a:spcBef>
                        <a:spcAft>
                          <a:spcPts val="0"/>
                        </a:spcAft>
                      </a:pPr>
                      <a:r>
                        <a:rPr lang="en-US" sz="1050">
                          <a:effectLst/>
                        </a:rPr>
                        <a:t>The</a:t>
                      </a:r>
                      <a:r>
                        <a:rPr lang="en-US" sz="1050" spc="-85">
                          <a:effectLst/>
                        </a:rPr>
                        <a:t> </a:t>
                      </a:r>
                      <a:r>
                        <a:rPr lang="en-US" sz="1050">
                          <a:effectLst/>
                        </a:rPr>
                        <a:t>Peak</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22.272003</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6525" marR="0">
                        <a:spcBef>
                          <a:spcPts val="660"/>
                        </a:spcBef>
                        <a:spcAft>
                          <a:spcPts val="0"/>
                        </a:spcAft>
                      </a:pPr>
                      <a:r>
                        <a:rPr lang="en-US" sz="1050">
                          <a:effectLst/>
                        </a:rPr>
                        <a:t>114.152417</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392547044"/>
                  </a:ext>
                </a:extLst>
              </a:tr>
              <a:tr h="982994">
                <a:tc>
                  <a:txBody>
                    <a:bodyPr/>
                    <a:lstStyle/>
                    <a:p>
                      <a:pPr marL="135890" marR="0">
                        <a:spcBef>
                          <a:spcPts val="660"/>
                        </a:spcBef>
                        <a:spcAft>
                          <a:spcPts val="0"/>
                        </a:spcAft>
                      </a:pPr>
                      <a:r>
                        <a:rPr lang="en-US" sz="1050">
                          <a:effectLst/>
                        </a:rPr>
                        <a:t>Central</a:t>
                      </a:r>
                      <a:r>
                        <a:rPr lang="en-US" sz="1050" spc="-60">
                          <a:effectLst/>
                        </a:rPr>
                        <a:t> </a:t>
                      </a:r>
                      <a:r>
                        <a:rPr lang="en-US" sz="1050">
                          <a:effectLst/>
                        </a:rPr>
                        <a:t>&amp;</a:t>
                      </a:r>
                      <a:r>
                        <a:rPr lang="en-US" sz="1050" spc="-60">
                          <a:effectLst/>
                        </a:rPr>
                        <a:t> </a:t>
                      </a:r>
                      <a:r>
                        <a:rPr lang="en-US" sz="1050">
                          <a:effectLst/>
                        </a:rPr>
                        <a:t>Western</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3985" marR="0">
                        <a:spcBef>
                          <a:spcPts val="660"/>
                        </a:spcBef>
                        <a:spcAft>
                          <a:spcPts val="0"/>
                        </a:spcAft>
                      </a:pPr>
                      <a:r>
                        <a:rPr lang="en-US" sz="1050">
                          <a:effectLst/>
                        </a:rPr>
                        <a:t>Sai</a:t>
                      </a:r>
                      <a:r>
                        <a:rPr lang="en-US" sz="1050" spc="-20">
                          <a:effectLst/>
                        </a:rPr>
                        <a:t> </a:t>
                      </a:r>
                      <a:r>
                        <a:rPr lang="en-US" sz="1050">
                          <a:effectLst/>
                        </a:rPr>
                        <a:t>Wan</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22.285838</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6525" marR="0">
                        <a:spcBef>
                          <a:spcPts val="660"/>
                        </a:spcBef>
                        <a:spcAft>
                          <a:spcPts val="0"/>
                        </a:spcAft>
                      </a:pPr>
                      <a:r>
                        <a:rPr lang="en-US" sz="1050">
                          <a:effectLst/>
                        </a:rPr>
                        <a:t>114.134023</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1690201104"/>
                  </a:ext>
                </a:extLst>
              </a:tr>
              <a:tr h="982994">
                <a:tc>
                  <a:txBody>
                    <a:bodyPr/>
                    <a:lstStyle/>
                    <a:p>
                      <a:pPr marL="135890" marR="0">
                        <a:spcBef>
                          <a:spcPts val="660"/>
                        </a:spcBef>
                        <a:spcAft>
                          <a:spcPts val="0"/>
                        </a:spcAft>
                      </a:pPr>
                      <a:r>
                        <a:rPr lang="en-US" sz="1050">
                          <a:effectLst/>
                        </a:rPr>
                        <a:t>Central</a:t>
                      </a:r>
                      <a:r>
                        <a:rPr lang="en-US" sz="1050" spc="-60">
                          <a:effectLst/>
                        </a:rPr>
                        <a:t> </a:t>
                      </a:r>
                      <a:r>
                        <a:rPr lang="en-US" sz="1050">
                          <a:effectLst/>
                        </a:rPr>
                        <a:t>&amp;</a:t>
                      </a:r>
                      <a:r>
                        <a:rPr lang="en-US" sz="1050" spc="-60">
                          <a:effectLst/>
                        </a:rPr>
                        <a:t> </a:t>
                      </a:r>
                      <a:r>
                        <a:rPr lang="en-US" sz="1050">
                          <a:effectLst/>
                        </a:rPr>
                        <a:t>Western</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3985" marR="0">
                        <a:spcBef>
                          <a:spcPts val="660"/>
                        </a:spcBef>
                        <a:spcAft>
                          <a:spcPts val="0"/>
                        </a:spcAft>
                      </a:pPr>
                      <a:r>
                        <a:rPr lang="en-US" sz="1050" spc="-5">
                          <a:effectLst/>
                        </a:rPr>
                        <a:t>Sheung</a:t>
                      </a:r>
                      <a:r>
                        <a:rPr lang="en-US" sz="1050" spc="-75">
                          <a:effectLst/>
                        </a:rPr>
                        <a:t> </a:t>
                      </a:r>
                      <a:r>
                        <a:rPr lang="en-US" sz="1050" spc="-5">
                          <a:effectLst/>
                        </a:rPr>
                        <a:t>Wan</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22.286870</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6525" marR="0">
                        <a:spcBef>
                          <a:spcPts val="660"/>
                        </a:spcBef>
                        <a:spcAft>
                          <a:spcPts val="0"/>
                        </a:spcAft>
                      </a:pPr>
                      <a:r>
                        <a:rPr lang="en-US" sz="1050" dirty="0">
                          <a:effectLst/>
                        </a:rPr>
                        <a:t>114.150267</a:t>
                      </a:r>
                      <a:endParaRPr lang="en-US" sz="1100" dirty="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2630999221"/>
                  </a:ext>
                </a:extLst>
              </a:tr>
            </a:tbl>
          </a:graphicData>
        </a:graphic>
      </p:graphicFrame>
      <p:sp>
        <p:nvSpPr>
          <p:cNvPr id="5" name="Rectangle 1"/>
          <p:cNvSpPr>
            <a:spLocks noChangeArrowheads="1"/>
          </p:cNvSpPr>
          <p:nvPr/>
        </p:nvSpPr>
        <p:spPr bwMode="auto">
          <a:xfrm>
            <a:off x="-1534887" y="-849086"/>
            <a:ext cx="17160797" cy="96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06100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6700" b="1" dirty="0">
                <a:effectLst/>
                <a:latin typeface="Modern No. 20" panose="02070704070505020303" pitchFamily="18" charset="0"/>
              </a:rPr>
              <a:t>Feature Selection</a:t>
            </a:r>
            <a:r>
              <a:rPr lang="en-US" b="1" dirty="0">
                <a:effectLst/>
              </a:rPr>
              <a:t/>
            </a:r>
            <a:br>
              <a:rPr lang="en-US" b="1" dirty="0">
                <a:effectLst/>
              </a:rPr>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9779188"/>
              </p:ext>
            </p:extLst>
          </p:nvPr>
        </p:nvGraphicFramePr>
        <p:xfrm>
          <a:off x="375557" y="1815941"/>
          <a:ext cx="10678886" cy="4846114"/>
        </p:xfrm>
        <a:graphic>
          <a:graphicData uri="http://schemas.openxmlformats.org/drawingml/2006/table">
            <a:tbl>
              <a:tblPr firstRow="1" firstCol="1" lastRow="1" lastCol="1" bandRow="1" bandCol="1">
                <a:tableStyleId>{5C22544A-7EE6-4342-B048-85BDC9FD1C3A}</a:tableStyleId>
              </a:tblPr>
              <a:tblGrid>
                <a:gridCol w="4922361">
                  <a:extLst>
                    <a:ext uri="{9D8B030D-6E8A-4147-A177-3AD203B41FA5}">
                      <a16:colId xmlns:a16="http://schemas.microsoft.com/office/drawing/2014/main" val="3815076347"/>
                    </a:ext>
                  </a:extLst>
                </a:gridCol>
                <a:gridCol w="5756525">
                  <a:extLst>
                    <a:ext uri="{9D8B030D-6E8A-4147-A177-3AD203B41FA5}">
                      <a16:colId xmlns:a16="http://schemas.microsoft.com/office/drawing/2014/main" val="2487132584"/>
                    </a:ext>
                  </a:extLst>
                </a:gridCol>
              </a:tblGrid>
              <a:tr h="401734">
                <a:tc>
                  <a:txBody>
                    <a:bodyPr/>
                    <a:lstStyle/>
                    <a:p>
                      <a:pPr marL="135890" marR="0">
                        <a:spcBef>
                          <a:spcPts val="725"/>
                        </a:spcBef>
                        <a:spcAft>
                          <a:spcPts val="0"/>
                        </a:spcAft>
                      </a:pPr>
                      <a:r>
                        <a:rPr lang="en-US" sz="1050">
                          <a:effectLst/>
                        </a:rPr>
                        <a:t>Feature</a:t>
                      </a:r>
                      <a:r>
                        <a:rPr lang="en-US" sz="1050" spc="-60">
                          <a:effectLst/>
                        </a:rPr>
                        <a:t> </a:t>
                      </a:r>
                      <a:r>
                        <a:rPr lang="en-US" sz="1050">
                          <a:effectLst/>
                        </a:rPr>
                        <a:t>Label</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725"/>
                        </a:spcBef>
                        <a:spcAft>
                          <a:spcPts val="0"/>
                        </a:spcAft>
                      </a:pPr>
                      <a:r>
                        <a:rPr lang="en-US" sz="1050">
                          <a:effectLst/>
                        </a:rPr>
                        <a:t>Type</a:t>
                      </a:r>
                      <a:r>
                        <a:rPr lang="en-US" sz="1050" spc="40">
                          <a:effectLst/>
                        </a:rPr>
                        <a:t> </a:t>
                      </a:r>
                      <a:r>
                        <a:rPr lang="en-US" sz="1050">
                          <a:effectLst/>
                        </a:rPr>
                        <a:t>&amp;</a:t>
                      </a:r>
                      <a:r>
                        <a:rPr lang="en-US" sz="1050" spc="45">
                          <a:effectLst/>
                        </a:rPr>
                        <a:t> </a:t>
                      </a:r>
                      <a:r>
                        <a:rPr lang="en-US" sz="1050">
                          <a:effectLst/>
                        </a:rPr>
                        <a:t>Description</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4157098460"/>
                  </a:ext>
                </a:extLst>
              </a:tr>
              <a:tr h="401734">
                <a:tc>
                  <a:txBody>
                    <a:bodyPr/>
                    <a:lstStyle/>
                    <a:p>
                      <a:pPr marL="135890" marR="0">
                        <a:spcBef>
                          <a:spcPts val="660"/>
                        </a:spcBef>
                        <a:spcAft>
                          <a:spcPts val="0"/>
                        </a:spcAft>
                      </a:pPr>
                      <a:r>
                        <a:rPr lang="en-US" sz="1050">
                          <a:effectLst/>
                        </a:rPr>
                        <a:t>1st</a:t>
                      </a:r>
                      <a:r>
                        <a:rPr lang="en-US" sz="1050" spc="-15">
                          <a:effectLst/>
                        </a:rPr>
                        <a:t> </a:t>
                      </a:r>
                      <a:r>
                        <a:rPr lang="en-US" sz="1050">
                          <a:effectLst/>
                        </a:rPr>
                        <a:t>Most</a:t>
                      </a:r>
                      <a:r>
                        <a:rPr lang="en-US" sz="1050" spc="-15">
                          <a:effectLst/>
                        </a:rPr>
                        <a:t> </a:t>
                      </a:r>
                      <a:r>
                        <a:rPr lang="en-US" sz="1050">
                          <a:effectLst/>
                        </a:rPr>
                        <a:t>Common</a:t>
                      </a:r>
                      <a:r>
                        <a:rPr lang="en-US" sz="1050" spc="-10">
                          <a:effectLst/>
                        </a:rPr>
                        <a:t> </a:t>
                      </a:r>
                      <a:r>
                        <a:rPr lang="en-US" sz="1050">
                          <a:effectLst/>
                        </a:rPr>
                        <a:t>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r>
                        <a:rPr lang="en-US" sz="1050" spc="-60">
                          <a:effectLst/>
                        </a:rPr>
                        <a:t> </a:t>
                      </a:r>
                      <a:r>
                        <a:rPr lang="en-US" sz="1050">
                          <a:effectLst/>
                        </a:rPr>
                        <a:t>Name</a:t>
                      </a:r>
                      <a:r>
                        <a:rPr lang="en-US" sz="1050" spc="-55">
                          <a:effectLst/>
                        </a:rPr>
                        <a:t> </a:t>
                      </a:r>
                      <a:r>
                        <a:rPr lang="en-US" sz="1050">
                          <a:effectLst/>
                        </a:rPr>
                        <a:t>of</a:t>
                      </a:r>
                      <a:r>
                        <a:rPr lang="en-US" sz="1050" spc="-55">
                          <a:effectLst/>
                        </a:rPr>
                        <a:t> </a:t>
                      </a:r>
                      <a:r>
                        <a:rPr lang="en-US" sz="1050">
                          <a:effectLst/>
                        </a:rPr>
                        <a:t>the</a:t>
                      </a:r>
                      <a:r>
                        <a:rPr lang="en-US" sz="1050" spc="-55">
                          <a:effectLst/>
                        </a:rPr>
                        <a:t> </a:t>
                      </a:r>
                      <a:r>
                        <a:rPr lang="en-US" sz="1050">
                          <a:effectLst/>
                        </a:rPr>
                        <a:t>vanue</a:t>
                      </a:r>
                      <a:r>
                        <a:rPr lang="en-US" sz="1050" spc="-60">
                          <a:effectLst/>
                        </a:rPr>
                        <a:t> </a:t>
                      </a:r>
                      <a:r>
                        <a:rPr lang="en-US" sz="1050">
                          <a:effectLst/>
                        </a:rPr>
                        <a:t>category</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3098813757"/>
                  </a:ext>
                </a:extLst>
              </a:tr>
              <a:tr h="401734">
                <a:tc>
                  <a:txBody>
                    <a:bodyPr/>
                    <a:lstStyle/>
                    <a:p>
                      <a:pPr marL="135890" marR="0">
                        <a:spcBef>
                          <a:spcPts val="660"/>
                        </a:spcBef>
                        <a:spcAft>
                          <a:spcPts val="0"/>
                        </a:spcAft>
                      </a:pPr>
                      <a:r>
                        <a:rPr lang="en-US" sz="1050">
                          <a:effectLst/>
                        </a:rPr>
                        <a:t>2nd</a:t>
                      </a:r>
                      <a:r>
                        <a:rPr lang="en-US" sz="1050" spc="-5">
                          <a:effectLst/>
                        </a:rPr>
                        <a:t> </a:t>
                      </a:r>
                      <a:r>
                        <a:rPr lang="en-US" sz="1050">
                          <a:effectLst/>
                        </a:rPr>
                        <a:t>Most Common 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1271070550"/>
                  </a:ext>
                </a:extLst>
              </a:tr>
              <a:tr h="401734">
                <a:tc>
                  <a:txBody>
                    <a:bodyPr/>
                    <a:lstStyle/>
                    <a:p>
                      <a:pPr marL="135890" marR="0">
                        <a:spcBef>
                          <a:spcPts val="660"/>
                        </a:spcBef>
                        <a:spcAft>
                          <a:spcPts val="0"/>
                        </a:spcAft>
                      </a:pPr>
                      <a:r>
                        <a:rPr lang="en-US" sz="1050">
                          <a:effectLst/>
                        </a:rPr>
                        <a:t>3rd</a:t>
                      </a:r>
                      <a:r>
                        <a:rPr lang="en-US" sz="1050" spc="-10">
                          <a:effectLst/>
                        </a:rPr>
                        <a:t> </a:t>
                      </a:r>
                      <a:r>
                        <a:rPr lang="en-US" sz="1050">
                          <a:effectLst/>
                        </a:rPr>
                        <a:t>Most</a:t>
                      </a:r>
                      <a:r>
                        <a:rPr lang="en-US" sz="1050" spc="-5">
                          <a:effectLst/>
                        </a:rPr>
                        <a:t> </a:t>
                      </a:r>
                      <a:r>
                        <a:rPr lang="en-US" sz="1050">
                          <a:effectLst/>
                        </a:rPr>
                        <a:t>Common</a:t>
                      </a:r>
                      <a:r>
                        <a:rPr lang="en-US" sz="1050" spc="-5">
                          <a:effectLst/>
                        </a:rPr>
                        <a:t> </a:t>
                      </a:r>
                      <a:r>
                        <a:rPr lang="en-US" sz="1050">
                          <a:effectLst/>
                        </a:rPr>
                        <a:t>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751265939"/>
                  </a:ext>
                </a:extLst>
              </a:tr>
              <a:tr h="401734">
                <a:tc>
                  <a:txBody>
                    <a:bodyPr/>
                    <a:lstStyle/>
                    <a:p>
                      <a:pPr marL="135890" marR="0">
                        <a:spcBef>
                          <a:spcPts val="660"/>
                        </a:spcBef>
                        <a:spcAft>
                          <a:spcPts val="0"/>
                        </a:spcAft>
                      </a:pPr>
                      <a:r>
                        <a:rPr lang="en-US" sz="1050">
                          <a:effectLst/>
                        </a:rPr>
                        <a:t>4th</a:t>
                      </a:r>
                      <a:r>
                        <a:rPr lang="en-US" sz="1050" spc="-10">
                          <a:effectLst/>
                        </a:rPr>
                        <a:t> </a:t>
                      </a:r>
                      <a:r>
                        <a:rPr lang="en-US" sz="1050">
                          <a:effectLst/>
                        </a:rPr>
                        <a:t>Most</a:t>
                      </a:r>
                      <a:r>
                        <a:rPr lang="en-US" sz="1050" spc="-10">
                          <a:effectLst/>
                        </a:rPr>
                        <a:t> </a:t>
                      </a:r>
                      <a:r>
                        <a:rPr lang="en-US" sz="1050">
                          <a:effectLst/>
                        </a:rPr>
                        <a:t>Common</a:t>
                      </a:r>
                      <a:r>
                        <a:rPr lang="en-US" sz="1050" spc="-10">
                          <a:effectLst/>
                        </a:rPr>
                        <a:t> </a:t>
                      </a:r>
                      <a:r>
                        <a:rPr lang="en-US" sz="1050">
                          <a:effectLst/>
                        </a:rPr>
                        <a:t>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445034584"/>
                  </a:ext>
                </a:extLst>
              </a:tr>
              <a:tr h="401734">
                <a:tc>
                  <a:txBody>
                    <a:bodyPr/>
                    <a:lstStyle/>
                    <a:p>
                      <a:pPr marL="135890" marR="0">
                        <a:spcBef>
                          <a:spcPts val="660"/>
                        </a:spcBef>
                        <a:spcAft>
                          <a:spcPts val="0"/>
                        </a:spcAft>
                      </a:pPr>
                      <a:r>
                        <a:rPr lang="en-US" sz="1050">
                          <a:effectLst/>
                        </a:rPr>
                        <a:t>5th</a:t>
                      </a:r>
                      <a:r>
                        <a:rPr lang="en-US" sz="1050" spc="-10">
                          <a:effectLst/>
                        </a:rPr>
                        <a:t> </a:t>
                      </a:r>
                      <a:r>
                        <a:rPr lang="en-US" sz="1050">
                          <a:effectLst/>
                        </a:rPr>
                        <a:t>Most</a:t>
                      </a:r>
                      <a:r>
                        <a:rPr lang="en-US" sz="1050" spc="-10">
                          <a:effectLst/>
                        </a:rPr>
                        <a:t> </a:t>
                      </a:r>
                      <a:r>
                        <a:rPr lang="en-US" sz="1050">
                          <a:effectLst/>
                        </a:rPr>
                        <a:t>Common</a:t>
                      </a:r>
                      <a:r>
                        <a:rPr lang="en-US" sz="1050" spc="-10">
                          <a:effectLst/>
                        </a:rPr>
                        <a:t> </a:t>
                      </a:r>
                      <a:r>
                        <a:rPr lang="en-US" sz="1050">
                          <a:effectLst/>
                        </a:rPr>
                        <a:t>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1995048205"/>
                  </a:ext>
                </a:extLst>
              </a:tr>
              <a:tr h="401734">
                <a:tc>
                  <a:txBody>
                    <a:bodyPr/>
                    <a:lstStyle/>
                    <a:p>
                      <a:pPr marL="135890" marR="0">
                        <a:spcBef>
                          <a:spcPts val="660"/>
                        </a:spcBef>
                        <a:spcAft>
                          <a:spcPts val="0"/>
                        </a:spcAft>
                      </a:pPr>
                      <a:r>
                        <a:rPr lang="en-US" sz="1050">
                          <a:effectLst/>
                        </a:rPr>
                        <a:t>6th</a:t>
                      </a:r>
                      <a:r>
                        <a:rPr lang="en-US" sz="1050" spc="-10">
                          <a:effectLst/>
                        </a:rPr>
                        <a:t> </a:t>
                      </a:r>
                      <a:r>
                        <a:rPr lang="en-US" sz="1050">
                          <a:effectLst/>
                        </a:rPr>
                        <a:t>Most</a:t>
                      </a:r>
                      <a:r>
                        <a:rPr lang="en-US" sz="1050" spc="-10">
                          <a:effectLst/>
                        </a:rPr>
                        <a:t> </a:t>
                      </a:r>
                      <a:r>
                        <a:rPr lang="en-US" sz="1050">
                          <a:effectLst/>
                        </a:rPr>
                        <a:t>Common</a:t>
                      </a:r>
                      <a:r>
                        <a:rPr lang="en-US" sz="1050" spc="-10">
                          <a:effectLst/>
                        </a:rPr>
                        <a:t> </a:t>
                      </a:r>
                      <a:r>
                        <a:rPr lang="en-US" sz="1050">
                          <a:effectLst/>
                        </a:rPr>
                        <a:t>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411136386"/>
                  </a:ext>
                </a:extLst>
              </a:tr>
              <a:tr h="401734">
                <a:tc>
                  <a:txBody>
                    <a:bodyPr/>
                    <a:lstStyle/>
                    <a:p>
                      <a:pPr marL="135890" marR="0">
                        <a:spcBef>
                          <a:spcPts val="660"/>
                        </a:spcBef>
                        <a:spcAft>
                          <a:spcPts val="0"/>
                        </a:spcAft>
                      </a:pPr>
                      <a:r>
                        <a:rPr lang="en-US" sz="1050">
                          <a:effectLst/>
                        </a:rPr>
                        <a:t>7th</a:t>
                      </a:r>
                      <a:r>
                        <a:rPr lang="en-US" sz="1050" spc="-10">
                          <a:effectLst/>
                        </a:rPr>
                        <a:t> </a:t>
                      </a:r>
                      <a:r>
                        <a:rPr lang="en-US" sz="1050">
                          <a:effectLst/>
                        </a:rPr>
                        <a:t>Most</a:t>
                      </a:r>
                      <a:r>
                        <a:rPr lang="en-US" sz="1050" spc="-10">
                          <a:effectLst/>
                        </a:rPr>
                        <a:t> </a:t>
                      </a:r>
                      <a:r>
                        <a:rPr lang="en-US" sz="1050">
                          <a:effectLst/>
                        </a:rPr>
                        <a:t>Common</a:t>
                      </a:r>
                      <a:r>
                        <a:rPr lang="en-US" sz="1050" spc="-10">
                          <a:effectLst/>
                        </a:rPr>
                        <a:t> </a:t>
                      </a:r>
                      <a:r>
                        <a:rPr lang="en-US" sz="1050">
                          <a:effectLst/>
                        </a:rPr>
                        <a:t>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275620582"/>
                  </a:ext>
                </a:extLst>
              </a:tr>
              <a:tr h="401734">
                <a:tc>
                  <a:txBody>
                    <a:bodyPr/>
                    <a:lstStyle/>
                    <a:p>
                      <a:pPr marL="135890" marR="0">
                        <a:spcBef>
                          <a:spcPts val="660"/>
                        </a:spcBef>
                        <a:spcAft>
                          <a:spcPts val="0"/>
                        </a:spcAft>
                      </a:pPr>
                      <a:r>
                        <a:rPr lang="en-US" sz="1050">
                          <a:effectLst/>
                        </a:rPr>
                        <a:t>8th</a:t>
                      </a:r>
                      <a:r>
                        <a:rPr lang="en-US" sz="1050" spc="-10">
                          <a:effectLst/>
                        </a:rPr>
                        <a:t> </a:t>
                      </a:r>
                      <a:r>
                        <a:rPr lang="en-US" sz="1050">
                          <a:effectLst/>
                        </a:rPr>
                        <a:t>Most</a:t>
                      </a:r>
                      <a:r>
                        <a:rPr lang="en-US" sz="1050" spc="-10">
                          <a:effectLst/>
                        </a:rPr>
                        <a:t> </a:t>
                      </a:r>
                      <a:r>
                        <a:rPr lang="en-US" sz="1050">
                          <a:effectLst/>
                        </a:rPr>
                        <a:t>Common</a:t>
                      </a:r>
                      <a:r>
                        <a:rPr lang="en-US" sz="1050" spc="-10">
                          <a:effectLst/>
                        </a:rPr>
                        <a:t> </a:t>
                      </a:r>
                      <a:r>
                        <a:rPr lang="en-US" sz="1050">
                          <a:effectLst/>
                        </a:rPr>
                        <a:t>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2901649637"/>
                  </a:ext>
                </a:extLst>
              </a:tr>
              <a:tr h="401734">
                <a:tc>
                  <a:txBody>
                    <a:bodyPr/>
                    <a:lstStyle/>
                    <a:p>
                      <a:pPr marL="135890" marR="0">
                        <a:spcBef>
                          <a:spcPts val="660"/>
                        </a:spcBef>
                        <a:spcAft>
                          <a:spcPts val="0"/>
                        </a:spcAft>
                      </a:pPr>
                      <a:r>
                        <a:rPr lang="en-US" sz="1050">
                          <a:effectLst/>
                        </a:rPr>
                        <a:t>9th</a:t>
                      </a:r>
                      <a:r>
                        <a:rPr lang="en-US" sz="1050" spc="-10">
                          <a:effectLst/>
                        </a:rPr>
                        <a:t> </a:t>
                      </a:r>
                      <a:r>
                        <a:rPr lang="en-US" sz="1050">
                          <a:effectLst/>
                        </a:rPr>
                        <a:t>Most</a:t>
                      </a:r>
                      <a:r>
                        <a:rPr lang="en-US" sz="1050" spc="-10">
                          <a:effectLst/>
                        </a:rPr>
                        <a:t> </a:t>
                      </a:r>
                      <a:r>
                        <a:rPr lang="en-US" sz="1050">
                          <a:effectLst/>
                        </a:rPr>
                        <a:t>Common</a:t>
                      </a:r>
                      <a:r>
                        <a:rPr lang="en-US" sz="1050" spc="-10">
                          <a:effectLst/>
                        </a:rPr>
                        <a:t> </a:t>
                      </a:r>
                      <a:r>
                        <a:rPr lang="en-US" sz="1050">
                          <a:effectLst/>
                        </a:rPr>
                        <a:t>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283595097"/>
                  </a:ext>
                </a:extLst>
              </a:tr>
              <a:tr h="401734">
                <a:tc>
                  <a:txBody>
                    <a:bodyPr/>
                    <a:lstStyle/>
                    <a:p>
                      <a:pPr marL="135890" marR="0">
                        <a:spcBef>
                          <a:spcPts val="660"/>
                        </a:spcBef>
                        <a:spcAft>
                          <a:spcPts val="0"/>
                        </a:spcAft>
                      </a:pPr>
                      <a:r>
                        <a:rPr lang="en-US" sz="1050">
                          <a:effectLst/>
                        </a:rPr>
                        <a:t>10th</a:t>
                      </a:r>
                      <a:r>
                        <a:rPr lang="en-US" sz="1050" spc="-10">
                          <a:effectLst/>
                        </a:rPr>
                        <a:t> </a:t>
                      </a:r>
                      <a:r>
                        <a:rPr lang="en-US" sz="1050">
                          <a:effectLst/>
                        </a:rPr>
                        <a:t>Most</a:t>
                      </a:r>
                      <a:r>
                        <a:rPr lang="en-US" sz="1050" spc="-10">
                          <a:effectLst/>
                        </a:rPr>
                        <a:t> </a:t>
                      </a:r>
                      <a:r>
                        <a:rPr lang="en-US" sz="1050">
                          <a:effectLst/>
                        </a:rPr>
                        <a:t>Common</a:t>
                      </a:r>
                      <a:r>
                        <a:rPr lang="en-US" sz="1050" spc="-15">
                          <a:effectLst/>
                        </a:rPr>
                        <a:t> </a:t>
                      </a:r>
                      <a:r>
                        <a:rPr lang="en-US" sz="1050">
                          <a:effectLst/>
                        </a:rPr>
                        <a:t>Venue</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60"/>
                        </a:spcBef>
                        <a:spcAft>
                          <a:spcPts val="0"/>
                        </a:spcAft>
                      </a:pPr>
                      <a:r>
                        <a:rPr lang="en-US" sz="1050">
                          <a:effectLst/>
                        </a:rPr>
                        <a:t>str</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1492505446"/>
                  </a:ext>
                </a:extLst>
              </a:tr>
              <a:tr h="427040">
                <a:tc>
                  <a:txBody>
                    <a:bodyPr/>
                    <a:lstStyle/>
                    <a:p>
                      <a:pPr marL="135890" marR="0">
                        <a:spcBef>
                          <a:spcPts val="740"/>
                        </a:spcBef>
                        <a:spcAft>
                          <a:spcPts val="0"/>
                        </a:spcAft>
                      </a:pPr>
                      <a:r>
                        <a:rPr lang="en-US" sz="1050">
                          <a:effectLst/>
                        </a:rPr>
                        <a:t>Station</a:t>
                      </a:r>
                      <a:endParaRPr lang="en-US" sz="110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135255" marR="0">
                        <a:spcBef>
                          <a:spcPts val="620"/>
                        </a:spcBef>
                        <a:spcAft>
                          <a:spcPts val="0"/>
                        </a:spcAft>
                      </a:pPr>
                      <a:r>
                        <a:rPr lang="en-US" sz="1050" dirty="0">
                          <a:effectLst/>
                        </a:rPr>
                        <a:t>str.</a:t>
                      </a:r>
                      <a:r>
                        <a:rPr lang="en-US" sz="1050" spc="140" dirty="0">
                          <a:effectLst/>
                        </a:rPr>
                        <a:t> </a:t>
                      </a:r>
                      <a:r>
                        <a:rPr lang="en-US" sz="950" dirty="0">
                          <a:effectLst/>
                        </a:rPr>
                        <a:t>Yes</a:t>
                      </a:r>
                      <a:r>
                        <a:rPr lang="en-US" sz="950" spc="-115" dirty="0">
                          <a:effectLst/>
                        </a:rPr>
                        <a:t> </a:t>
                      </a:r>
                      <a:r>
                        <a:rPr lang="en-US" sz="1050" dirty="0">
                          <a:effectLst/>
                        </a:rPr>
                        <a:t>or</a:t>
                      </a:r>
                      <a:r>
                        <a:rPr lang="en-US" sz="1050" spc="140" dirty="0">
                          <a:effectLst/>
                        </a:rPr>
                        <a:t> </a:t>
                      </a:r>
                      <a:r>
                        <a:rPr lang="en-US" sz="950" dirty="0">
                          <a:effectLst/>
                        </a:rPr>
                        <a:t>No</a:t>
                      </a:r>
                      <a:endParaRPr lang="en-US" sz="1100" dirty="0">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1732417282"/>
                  </a:ext>
                </a:extLst>
              </a:tr>
            </a:tbl>
          </a:graphicData>
        </a:graphic>
      </p:graphicFrame>
      <p:sp>
        <p:nvSpPr>
          <p:cNvPr id="5" name="Rectangle 1"/>
          <p:cNvSpPr>
            <a:spLocks noChangeArrowheads="1"/>
          </p:cNvSpPr>
          <p:nvPr/>
        </p:nvSpPr>
        <p:spPr bwMode="auto">
          <a:xfrm>
            <a:off x="913795" y="1241496"/>
            <a:ext cx="882372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effectLst/>
                <a:latin typeface="Arial" panose="020B0604020202020204" pitchFamily="34" charset="0"/>
                <a:ea typeface="Tahoma" panose="020B0604030504040204" pitchFamily="34" charset="0"/>
              </a:rPr>
              <a:t>In this project, I will get data of recommended venues inside 1000 meters radius of every neighborhood, calculate the top10 most common venues by its category as features. Plus, the 11th feature is if there is a bus/metro station nearby.</a:t>
            </a:r>
            <a:endParaRPr kumimoji="0" lang="en-US" altLang="en-US" sz="1000" b="0" i="0" u="none" strike="noStrike" cap="none" normalizeH="0" baseline="0" dirty="0" smtClean="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079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6000" b="1" dirty="0" smtClean="0">
                <a:latin typeface="Modern No. 20" panose="02070704070505020303" pitchFamily="18" charset="0"/>
              </a:rPr>
              <a:t>Methodology</a:t>
            </a:r>
            <a:endParaRPr lang="en-US" sz="6000" b="1" dirty="0">
              <a:latin typeface="Modern No. 20" panose="02070704070505020303" pitchFamily="18" charset="0"/>
            </a:endParaRPr>
          </a:p>
        </p:txBody>
      </p:sp>
      <p:sp>
        <p:nvSpPr>
          <p:cNvPr id="16" name="TextBox 15"/>
          <p:cNvSpPr txBox="1"/>
          <p:nvPr/>
        </p:nvSpPr>
        <p:spPr>
          <a:xfrm>
            <a:off x="913795" y="2465614"/>
            <a:ext cx="5590372" cy="2585323"/>
          </a:xfrm>
          <a:prstGeom prst="rect">
            <a:avLst/>
          </a:prstGeom>
          <a:noFill/>
        </p:spPr>
        <p:txBody>
          <a:bodyPr wrap="square" rtlCol="0">
            <a:spAutoFit/>
          </a:bodyPr>
          <a:lstStyle/>
          <a:p>
            <a:r>
              <a:rPr lang="en-US" sz="2400" dirty="0" smtClean="0"/>
              <a:t>Using folium library to create map with markers to establish a global view of the dataset, and examine the accuracy of coordinates.</a:t>
            </a:r>
          </a:p>
          <a:p>
            <a:r>
              <a:rPr lang="en-US" sz="2400" dirty="0" smtClean="0"/>
              <a:t>For this project k-means is an appropriate clustering algorithm.</a:t>
            </a:r>
          </a:p>
          <a:p>
            <a:endParaRPr lang="en-US" dirty="0" smtClean="0"/>
          </a:p>
        </p:txBody>
      </p:sp>
      <p:pic>
        <p:nvPicPr>
          <p:cNvPr id="17" name="Picture 16"/>
          <p:cNvPicPr>
            <a:picLocks noChangeAspect="1"/>
          </p:cNvPicPr>
          <p:nvPr/>
        </p:nvPicPr>
        <p:blipFill>
          <a:blip r:embed="rId2"/>
          <a:stretch>
            <a:fillRect/>
          </a:stretch>
        </p:blipFill>
        <p:spPr>
          <a:xfrm>
            <a:off x="8550729" y="1974396"/>
            <a:ext cx="2438400" cy="2876550"/>
          </a:xfrm>
          <a:prstGeom prst="rect">
            <a:avLst/>
          </a:prstGeom>
        </p:spPr>
      </p:pic>
    </p:spTree>
    <p:extLst>
      <p:ext uri="{BB962C8B-B14F-4D97-AF65-F5344CB8AC3E}">
        <p14:creationId xmlns:p14="http://schemas.microsoft.com/office/powerpoint/2010/main" val="30640088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78</TotalTime>
  <Words>804</Words>
  <Application>Microsoft Office PowerPoint</Application>
  <PresentationFormat>Widescreen</PresentationFormat>
  <Paragraphs>88</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Calisto MT</vt:lpstr>
      <vt:lpstr>Modern No. 20</vt:lpstr>
      <vt:lpstr>Tahoma</vt:lpstr>
      <vt:lpstr>Times New Roman</vt:lpstr>
      <vt:lpstr>Trebuchet MS</vt:lpstr>
      <vt:lpstr>Wingdings 2</vt:lpstr>
      <vt:lpstr>Slate</vt:lpstr>
      <vt:lpstr>PowerPoint Presentation</vt:lpstr>
      <vt:lpstr>Background</vt:lpstr>
      <vt:lpstr>Problem </vt:lpstr>
      <vt:lpstr>Interest </vt:lpstr>
      <vt:lpstr>Data Sources</vt:lpstr>
      <vt:lpstr>Data Cleaning</vt:lpstr>
      <vt:lpstr>PowerPoint Presentation</vt:lpstr>
      <vt:lpstr>Feature Selection </vt:lpstr>
      <vt:lpstr>Methodology</vt:lpstr>
      <vt:lpstr>Answer the Question </vt:lpstr>
      <vt:lpstr>Discussion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Pavneet Singh</dc:creator>
  <cp:lastModifiedBy>Pavneet Singh</cp:lastModifiedBy>
  <cp:revision>6</cp:revision>
  <dcterms:created xsi:type="dcterms:W3CDTF">2021-02-20T15:13:49Z</dcterms:created>
  <dcterms:modified xsi:type="dcterms:W3CDTF">2021-02-20T16:34:29Z</dcterms:modified>
</cp:coreProperties>
</file>